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4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4" r:id="rId1"/>
    <p:sldMasterId id="2147484195" r:id="rId2"/>
  </p:sldMasterIdLst>
  <p:notesMasterIdLst>
    <p:notesMasterId r:id="rId11"/>
  </p:notesMasterIdLst>
  <p:handoutMasterIdLst>
    <p:handoutMasterId r:id="rId12"/>
  </p:handoutMasterIdLst>
  <p:sldIdLst>
    <p:sldId id="260" r:id="rId3"/>
    <p:sldId id="330" r:id="rId4"/>
    <p:sldId id="322" r:id="rId5"/>
    <p:sldId id="329" r:id="rId6"/>
    <p:sldId id="331" r:id="rId7"/>
    <p:sldId id="311" r:id="rId8"/>
    <p:sldId id="298" r:id="rId9"/>
    <p:sldId id="282" r:id="rId1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33CC"/>
    <a:srgbClr val="D0D0CE"/>
    <a:srgbClr val="3333CC"/>
    <a:srgbClr val="6666FF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72" autoAdjust="0"/>
    <p:restoredTop sz="86501" autoAdjust="0"/>
  </p:normalViewPr>
  <p:slideViewPr>
    <p:cSldViewPr>
      <p:cViewPr varScale="1">
        <p:scale>
          <a:sx n="63" d="100"/>
          <a:sy n="63" d="100"/>
        </p:scale>
        <p:origin x="-8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customXml" Target="../customXml/item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image" Target="NULL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C5DB3-208C-484A-9A94-E516ABFAF87D}" type="datetimeFigureOut">
              <a:rPr lang="en-US" smtClean="0"/>
              <a:pPr/>
              <a:t>10/10/2013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DD3858-300A-48EB-BB0C-16E57E3C21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1165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734" y="1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>
              <a:defRPr sz="1200"/>
            </a:lvl1pPr>
          </a:lstStyle>
          <a:p>
            <a:fld id="{82393B67-E5E1-4279-BE58-D4FAA5568521}" type="datetimeFigureOut">
              <a:rPr lang="en-US" smtClean="0"/>
              <a:pPr/>
              <a:t>10/10/2013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139" tIns="44070" rIns="88139" bIns="4407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45" y="4416099"/>
            <a:ext cx="5607711" cy="4182457"/>
          </a:xfrm>
          <a:prstGeom prst="rect">
            <a:avLst/>
          </a:prstGeom>
        </p:spPr>
        <p:txBody>
          <a:bodyPr vert="horz" lIns="88139" tIns="44070" rIns="88139" bIns="4407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659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734" y="8830659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318F6D0D-0B22-4DC8-A807-6D135D8753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115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F6D0D-0B22-4DC8-A807-6D135D8753C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590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F6D0D-0B22-4DC8-A807-6D135D8753C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217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F6D0D-0B22-4DC8-A807-6D135D8753C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217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681D5-3545-437E-86E9-C8AFD9CC08D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519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F6D0D-0B22-4DC8-A807-6D135D8753C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0502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F6D0D-0B22-4DC8-A807-6D135D8753C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151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F6D0D-0B22-4DC8-A807-6D135D8753C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7758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F6D0D-0B22-4DC8-A807-6D135D8753C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868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wmf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2"/>
          <p:cNvGraphicFramePr>
            <a:graphicFrameLocks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96" name="Acrobat Document" r:id="rId3" imgW="0" imgH="0" progId="AcroExch.Document.7">
                  <p:embed/>
                </p:oleObj>
              </mc:Choice>
              <mc:Fallback>
                <p:oleObj name="Acrobat Document" r:id="rId3" imgW="0" imgH="0" progId="AcroExch.Document.7">
                  <p:embed/>
                  <p:pic>
                    <p:nvPicPr>
                      <p:cNvPr id="0" name="AutoShape 268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0" y="0"/>
          <a:ext cx="9144000" cy="706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97" name="Acrobat Document" r:id="rId4" imgW="7542857" imgH="5830114" progId="AcroExch.Document.7">
                  <p:embed/>
                </p:oleObj>
              </mc:Choice>
              <mc:Fallback>
                <p:oleObj name="Acrobat Document" r:id="rId4" imgW="7542857" imgH="5830114" progId="AcroExch.Document.7">
                  <p:embed/>
                  <p:pic>
                    <p:nvPicPr>
                      <p:cNvPr id="0" name="Picture 2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7069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2103438" y="1600200"/>
            <a:ext cx="4937125" cy="3657600"/>
          </a:xfrm>
          <a:prstGeom prst="rect">
            <a:avLst/>
          </a:prstGeom>
          <a:ln w="79375" cmpd="dbl">
            <a:solidFill>
              <a:schemeClr val="bg1"/>
            </a:solidFill>
          </a:ln>
          <a:effectLst>
            <a:outerShdw blurRad="50800" dist="508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476500" y="3886200"/>
            <a:ext cx="4191000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2933700" y="4038600"/>
            <a:ext cx="3276600" cy="609600"/>
          </a:xfrm>
        </p:spPr>
        <p:txBody>
          <a:bodyPr/>
          <a:lstStyle>
            <a:lvl1pPr algn="ctr">
              <a:buNone/>
              <a:defRPr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209800" y="2209800"/>
            <a:ext cx="4724400" cy="1143000"/>
          </a:xfrm>
        </p:spPr>
        <p:txBody>
          <a:bodyPr/>
          <a:lstStyle>
            <a:lvl1pPr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205E3-3899-453F-84F1-1C704C5C6F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B6916-98C9-4787-83FD-95549A22EE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CE934-9F5F-4D67-9FF2-244D9F15DE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8602A-8EB9-4DDB-8C34-C695A63904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7C5C2-385F-49EA-9EE4-FC8530C2EC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875"/>
            <a:ext cx="9171317" cy="4267200"/>
          </a:xfrm>
          <a:prstGeom prst="rect">
            <a:avLst/>
          </a:prstGeom>
          <a:solidFill>
            <a:srgbClr val="F76911"/>
          </a:solidFill>
          <a:ln>
            <a:solidFill>
              <a:srgbClr val="F87728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038600"/>
            <a:ext cx="9144000" cy="152400"/>
          </a:xfrm>
          <a:prstGeom prst="rect">
            <a:avLst/>
          </a:prstGeom>
          <a:solidFill>
            <a:srgbClr val="21A5FF"/>
          </a:solidFill>
          <a:ln>
            <a:solidFill>
              <a:srgbClr val="63BC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163" y="4572000"/>
            <a:ext cx="38703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343400"/>
            <a:ext cx="4343400" cy="2286000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800100" y="1828800"/>
            <a:ext cx="7543800" cy="914400"/>
          </a:xfrm>
        </p:spPr>
        <p:txBody>
          <a:bodyPr/>
          <a:lstStyle>
            <a:lvl1pPr marL="0" indent="0">
              <a:buNone/>
              <a:defRPr sz="440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3"/>
          </p:nvPr>
        </p:nvSpPr>
        <p:spPr>
          <a:xfrm>
            <a:off x="6918325" y="6324600"/>
            <a:ext cx="2133600" cy="365125"/>
          </a:xfrm>
        </p:spPr>
        <p:txBody>
          <a:bodyPr/>
          <a:lstStyle/>
          <a:p>
            <a:pPr>
              <a:defRPr/>
            </a:pPr>
            <a:fld id="{4F300055-DCCD-4719-B0C5-46F2530AE51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161914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OTD Logo Borde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486400"/>
            <a:ext cx="9144001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828800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655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624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7A998228-A13B-4CE4-990E-5E3B79B3B24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 rot="5400000">
            <a:off x="5661819" y="3375819"/>
            <a:ext cx="6202362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457200" y="6248400"/>
            <a:ext cx="85344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7745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4267200"/>
          </a:xfrm>
          <a:prstGeom prst="rect">
            <a:avLst/>
          </a:prstGeom>
          <a:solidFill>
            <a:srgbClr val="F76911"/>
          </a:solidFill>
          <a:ln>
            <a:solidFill>
              <a:srgbClr val="F87728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828800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4038600"/>
            <a:ext cx="9144000" cy="152400"/>
          </a:xfrm>
          <a:prstGeom prst="rect">
            <a:avLst/>
          </a:prstGeom>
          <a:solidFill>
            <a:srgbClr val="21A5FF"/>
          </a:solidFill>
          <a:ln>
            <a:solidFill>
              <a:srgbClr val="63BC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163" y="4572000"/>
            <a:ext cx="38703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525" y="4419600"/>
            <a:ext cx="4154487" cy="22860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2133600"/>
            <a:ext cx="7467600" cy="914400"/>
          </a:xfrm>
        </p:spPr>
        <p:txBody>
          <a:bodyPr/>
          <a:lstStyle>
            <a:lvl1pPr marL="0" indent="0" algn="ctr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 dirty="0" smtClean="0"/>
              <a:t>Click to enter section title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6918325" y="6309995"/>
            <a:ext cx="2133600" cy="365125"/>
          </a:xfrm>
        </p:spPr>
        <p:txBody>
          <a:bodyPr/>
          <a:lstStyle/>
          <a:p>
            <a:pPr>
              <a:defRPr/>
            </a:pPr>
            <a:fld id="{9D512F50-5E76-4E6F-B86D-FDB1C36C2F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0259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DOTD Logo Borde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486400"/>
            <a:ext cx="914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828800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655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0385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9778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OTD Logo Borde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486400"/>
            <a:ext cx="914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828800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74638"/>
            <a:ext cx="6477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540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209800"/>
            <a:ext cx="4041775" cy="3505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810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 rot="5400000">
            <a:off x="5661819" y="3375819"/>
            <a:ext cx="6202362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457200" y="6248400"/>
            <a:ext cx="85344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  <a:solidFill>
            <a:schemeClr val="accent2"/>
          </a:solidFill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98228-A13B-4CE4-990E-5E3B79B3B2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DOTD Logo Borde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486400"/>
            <a:ext cx="914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828800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74638"/>
            <a:ext cx="6477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34C740-306D-44C0-8E57-F3C92A8C96B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926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DOTD Logo Borde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486400"/>
            <a:ext cx="914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828800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1205E3-3899-453F-84F1-1C704C5C6FE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9146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DOTD Logo Borde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486400"/>
            <a:ext cx="914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828800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304801"/>
            <a:ext cx="5111750" cy="5105400"/>
          </a:xfrm>
          <a:solidFill>
            <a:schemeClr val="bg1"/>
          </a:solidFill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86001"/>
            <a:ext cx="3008313" cy="3048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7643389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OTD Logo Borde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486400"/>
            <a:ext cx="914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828800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69140790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OTD Logo Borde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486400"/>
            <a:ext cx="914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828800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74638"/>
            <a:ext cx="6477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3733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3648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7C5C2-385F-49EA-9EE4-FC8530C2ECF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2446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4267200"/>
          </a:xfrm>
          <a:prstGeom prst="rect">
            <a:avLst/>
          </a:prstGeom>
          <a:solidFill>
            <a:srgbClr val="F76911"/>
          </a:solidFill>
          <a:ln>
            <a:solidFill>
              <a:srgbClr val="F87728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4038600"/>
            <a:ext cx="9144000" cy="152400"/>
          </a:xfrm>
          <a:prstGeom prst="rect">
            <a:avLst/>
          </a:prstGeom>
          <a:solidFill>
            <a:srgbClr val="21A5FF"/>
          </a:solidFill>
          <a:ln>
            <a:solidFill>
              <a:srgbClr val="63BC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163" y="4572000"/>
            <a:ext cx="38703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362200"/>
            <a:ext cx="7086600" cy="1600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581858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300055-DCCD-4719-B0C5-46F2530AE51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300055-DCCD-4719-B0C5-46F2530AE51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181116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300055-DCCD-4719-B0C5-46F2530AE51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9501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 rot="5400000">
            <a:off x="5661819" y="3375819"/>
            <a:ext cx="6202362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457200" y="6248400"/>
            <a:ext cx="85344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  <a:solidFill>
            <a:schemeClr val="accent1"/>
          </a:solidFill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98351-4799-4ACC-A8BC-DAD5ED319A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6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300055-DCCD-4719-B0C5-46F2530AE51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147870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shade val="82353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82353"/>
                  <a:invGamma/>
                </a:schemeClr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pic>
        <p:nvPicPr>
          <p:cNvPr id="5" name="Picture 2" descr="Footer-Strip"/>
          <p:cNvPicPr>
            <a:picLocks noChangeAspect="1" noChangeArrowheads="1"/>
          </p:cNvPicPr>
          <p:nvPr/>
        </p:nvPicPr>
        <p:blipFill>
          <a:blip r:embed="rId2" cstate="print">
            <a:lum brigh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1238"/>
            <a:ext cx="9144000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852488"/>
            <a:ext cx="9144000" cy="52387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15686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0" y="6167438"/>
            <a:ext cx="9144000" cy="9525"/>
          </a:xfrm>
          <a:prstGeom prst="line">
            <a:avLst/>
          </a:prstGeom>
          <a:noFill/>
          <a:ln w="28575">
            <a:solidFill>
              <a:srgbClr val="970730">
                <a:alpha val="0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V="1">
            <a:off x="0" y="6096000"/>
            <a:ext cx="9144000" cy="0"/>
          </a:xfrm>
          <a:prstGeom prst="line">
            <a:avLst/>
          </a:prstGeom>
          <a:noFill/>
          <a:ln w="12700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71475" y="6238875"/>
            <a:ext cx="2247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048" tIns="41025" rIns="82048" bIns="41025"/>
          <a:lstStyle/>
          <a:p>
            <a:pPr marL="228600" indent="-228600" algn="l" defTabSz="820738">
              <a:spcBef>
                <a:spcPct val="20000"/>
              </a:spcBef>
              <a:buClr>
                <a:srgbClr val="92173B"/>
              </a:buClr>
              <a:buFont typeface="Wingdings" pitchFamily="2" charset="2"/>
              <a:buBlip>
                <a:blip r:embed="rId3"/>
              </a:buBlip>
            </a:pPr>
            <a:endParaRPr lang="en-US" sz="2600">
              <a:latin typeface="Arial Narrow" pitchFamily="34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76225" y="6237288"/>
            <a:ext cx="4905375" cy="5078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200" dirty="0" smtClean="0">
                <a:latin typeface="Arial Narrow" pitchFamily="34" charset="0"/>
              </a:rPr>
              <a:t>LA 1 Toll Consultant Report Update</a:t>
            </a:r>
            <a:r>
              <a:rPr lang="en-US" sz="1200" i="1" dirty="0" smtClean="0">
                <a:latin typeface="Arial Narrow" pitchFamily="34" charset="0"/>
              </a:rPr>
              <a:t>– Draft for Discussion Purposes Only</a:t>
            </a:r>
            <a:endParaRPr lang="en-US" sz="1200" i="1" dirty="0">
              <a:latin typeface="Arial Narrow" pitchFamily="34" charset="0"/>
            </a:endParaRPr>
          </a:p>
          <a:p>
            <a:pPr algn="l" eaLnBrk="1" hangingPunct="1">
              <a:spcBef>
                <a:spcPct val="50000"/>
              </a:spcBef>
            </a:pPr>
            <a:r>
              <a:rPr lang="en-US" b="0" dirty="0" smtClean="0">
                <a:latin typeface="Arial Narrow" pitchFamily="34" charset="0"/>
              </a:rPr>
              <a:t>July 2012</a:t>
            </a:r>
            <a:endParaRPr lang="en-US" b="0" dirty="0">
              <a:latin typeface="Arial Narrow" pitchFamily="34" charset="0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-25400" y="6608763"/>
            <a:ext cx="31115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fld id="{B7B77E0C-6F44-422D-8018-595497F2E428}" type="slidenum">
              <a:rPr lang="en-US" b="0">
                <a:solidFill>
                  <a:schemeClr val="bg2"/>
                </a:solidFill>
                <a:latin typeface="Arial Narrow" pitchFamily="34" charset="0"/>
              </a:rPr>
              <a:pPr algn="l" eaLnBrk="1" hangingPunct="1"/>
              <a:t>‹#›</a:t>
            </a:fld>
            <a:endParaRPr lang="en-US" b="0">
              <a:solidFill>
                <a:schemeClr val="bg2"/>
              </a:solidFill>
              <a:latin typeface="Arial Narrow" pitchFamily="34" charset="0"/>
            </a:endParaRPr>
          </a:p>
        </p:txBody>
      </p:sp>
      <p:pic>
        <p:nvPicPr>
          <p:cNvPr id="12" name="Picture 17" descr="URS_RG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324600"/>
            <a:ext cx="914400" cy="31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00055-DCCD-4719-B0C5-46F2530AE51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43567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2"/>
          <p:cNvGraphicFramePr>
            <a:graphicFrameLocks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74" name="Acrobat Document" r:id="rId3" imgW="0" imgH="0" progId="AcroExch.Document.7">
                  <p:embed/>
                </p:oleObj>
              </mc:Choice>
              <mc:Fallback>
                <p:oleObj name="Acrobat Document" r:id="rId3" imgW="0" imgH="0" progId="AcroExch.Document.7">
                  <p:embed/>
                  <p:pic>
                    <p:nvPicPr>
                      <p:cNvPr id="0" name="AutoShape 122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0" y="0"/>
          <a:ext cx="9144000" cy="706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75" name="Acrobat Document" r:id="rId4" imgW="7542857" imgH="5830114" progId="AcroExch.Document.7">
                  <p:embed/>
                </p:oleObj>
              </mc:Choice>
              <mc:Fallback>
                <p:oleObj name="Acrobat Document" r:id="rId4" imgW="7542857" imgH="5830114" progId="AcroExch.Document.7">
                  <p:embed/>
                  <p:pic>
                    <p:nvPicPr>
                      <p:cNvPr id="0" name="Picture 1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7069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2103438" y="1600200"/>
            <a:ext cx="4937125" cy="3657600"/>
          </a:xfrm>
          <a:prstGeom prst="rect">
            <a:avLst/>
          </a:prstGeom>
          <a:ln w="79375" cmpd="dbl">
            <a:solidFill>
              <a:schemeClr val="bg1"/>
            </a:solidFill>
          </a:ln>
          <a:effectLst>
            <a:outerShdw blurRad="50800" dist="508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476500" y="3886200"/>
            <a:ext cx="4191000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2933700" y="4038600"/>
            <a:ext cx="3276600" cy="609600"/>
          </a:xfrm>
        </p:spPr>
        <p:txBody>
          <a:bodyPr/>
          <a:lstStyle>
            <a:lvl1pPr algn="ctr">
              <a:buNone/>
              <a:defRPr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209800" y="2209800"/>
            <a:ext cx="4724400" cy="1143000"/>
          </a:xfrm>
        </p:spPr>
        <p:txBody>
          <a:bodyPr/>
          <a:lstStyle>
            <a:lvl1pPr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 rot="5400000">
            <a:off x="5661819" y="3375819"/>
            <a:ext cx="6202362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457200" y="6248400"/>
            <a:ext cx="85344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  <a:solidFill>
            <a:schemeClr val="accent3"/>
          </a:solidFill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35E40-616D-4748-9106-45A026996C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 rot="5400000">
            <a:off x="5661819" y="3375819"/>
            <a:ext cx="6202362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457200" y="6248400"/>
            <a:ext cx="85344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  <a:solidFill>
            <a:schemeClr val="accent4"/>
          </a:solidFill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67B94-6454-4C1A-B7D4-B9EA9D34BA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12F50-5E76-4E6F-B86D-FDB1C36C2F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B6EB1-FC68-4F2A-95C0-ECEABEC0D2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8ED4B-0958-4AD2-BCDA-B6F8421BEF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4C740-306D-44C0-8E57-F3C92A8C96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F300055-DCCD-4719-B0C5-46F2530AE5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0" r:id="rId1"/>
    <p:sldLayoutId id="2147484191" r:id="rId2"/>
    <p:sldLayoutId id="2147484192" r:id="rId3"/>
    <p:sldLayoutId id="2147484193" r:id="rId4"/>
    <p:sldLayoutId id="2147484194" r:id="rId5"/>
    <p:sldLayoutId id="2147484181" r:id="rId6"/>
    <p:sldLayoutId id="2147484182" r:id="rId7"/>
    <p:sldLayoutId id="2147484183" r:id="rId8"/>
    <p:sldLayoutId id="2147484184" r:id="rId9"/>
    <p:sldLayoutId id="2147484185" r:id="rId10"/>
    <p:sldLayoutId id="2147484186" r:id="rId11"/>
    <p:sldLayoutId id="2147484187" r:id="rId12"/>
    <p:sldLayoutId id="2147484188" r:id="rId13"/>
    <p:sldLayoutId id="2147484189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6356350"/>
            <a:ext cx="381000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300055-DCCD-4719-B0C5-46F2530AE51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6" r:id="rId1"/>
    <p:sldLayoutId id="2147484197" r:id="rId2"/>
    <p:sldLayoutId id="2147484198" r:id="rId3"/>
    <p:sldLayoutId id="2147484199" r:id="rId4"/>
    <p:sldLayoutId id="2147484200" r:id="rId5"/>
    <p:sldLayoutId id="2147484201" r:id="rId6"/>
    <p:sldLayoutId id="2147484202" r:id="rId7"/>
    <p:sldLayoutId id="2147484203" r:id="rId8"/>
    <p:sldLayoutId id="2147484204" r:id="rId9"/>
    <p:sldLayoutId id="2147484205" r:id="rId10"/>
    <p:sldLayoutId id="2147484206" r:id="rId11"/>
    <p:sldLayoutId id="2147484207" r:id="rId12"/>
    <p:sldLayoutId id="2147484208" r:id="rId13"/>
    <p:sldLayoutId id="2147484209" r:id="rId14"/>
    <p:sldLayoutId id="2147484210" r:id="rId15"/>
    <p:sldLayoutId id="2147484211" r:id="rId16"/>
    <p:sldLayoutId id="2147484212" r:id="rId17"/>
    <p:sldLayoutId id="2147484213" r:id="rId18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086100" y="4038600"/>
            <a:ext cx="3276600" cy="6096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Calibri" pitchFamily="34" charset="0"/>
              </a:rPr>
              <a:t>October 11, 2013</a:t>
            </a:r>
          </a:p>
        </p:txBody>
      </p:sp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2362200" y="2286000"/>
            <a:ext cx="47244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Status Report</a:t>
            </a:r>
            <a:br>
              <a:rPr lang="en-US" dirty="0" smtClean="0"/>
            </a:br>
            <a:r>
              <a:rPr lang="en-US" dirty="0" smtClean="0"/>
              <a:t>on La. 1 Toll </a:t>
            </a:r>
            <a:br>
              <a:rPr lang="en-US" dirty="0" smtClean="0"/>
            </a:br>
            <a:r>
              <a:rPr lang="en-US" dirty="0" smtClean="0"/>
              <a:t>Operations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7467600" y="5638800"/>
            <a:ext cx="16002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546" y="5867400"/>
            <a:ext cx="1575884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Previous Improvements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3837"/>
            <a:ext cx="8229600" cy="4525963"/>
          </a:xfrm>
        </p:spPr>
        <p:txBody>
          <a:bodyPr/>
          <a:lstStyle/>
          <a:p>
            <a:r>
              <a:rPr lang="en-US" sz="2800" dirty="0" smtClean="0">
                <a:latin typeface="Calibri" pitchFamily="34" charset="0"/>
              </a:rPr>
              <a:t>Cash Lane Lengthened before Summer Peak</a:t>
            </a:r>
            <a:endParaRPr lang="en-US" sz="2400" dirty="0" smtClean="0">
              <a:latin typeface="Calibri" pitchFamily="34" charset="0"/>
            </a:endParaRPr>
          </a:p>
          <a:p>
            <a:pPr lvl="0"/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Toll </a:t>
            </a:r>
            <a:r>
              <a:rPr lang="en-US" sz="2800" dirty="0">
                <a:solidFill>
                  <a:prstClr val="black"/>
                </a:solidFill>
                <a:latin typeface="Calibri" pitchFamily="34" charset="0"/>
              </a:rPr>
              <a:t>Booth A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dded, Toll </a:t>
            </a:r>
            <a:r>
              <a:rPr lang="en-US" sz="2800" dirty="0">
                <a:solidFill>
                  <a:prstClr val="black"/>
                </a:solidFill>
                <a:latin typeface="Calibri" pitchFamily="34" charset="0"/>
              </a:rPr>
              <a:t>Collection 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Staff Hired</a:t>
            </a:r>
            <a:endParaRPr lang="en-US" sz="2800" dirty="0">
              <a:solidFill>
                <a:prstClr val="black"/>
              </a:solidFill>
            </a:endParaRPr>
          </a:p>
          <a:p>
            <a:pPr lvl="0"/>
            <a:r>
              <a:rPr lang="en-US" sz="2800" dirty="0" smtClean="0">
                <a:solidFill>
                  <a:prstClr val="black"/>
                </a:solidFill>
              </a:rPr>
              <a:t>Manual Toll Collection over Summer Peak</a:t>
            </a:r>
            <a:endParaRPr lang="en-US" sz="2800" dirty="0">
              <a:solidFill>
                <a:prstClr val="black"/>
              </a:solidFill>
            </a:endParaRPr>
          </a:p>
          <a:p>
            <a:pPr lvl="0"/>
            <a:r>
              <a:rPr lang="en-US" sz="2800" dirty="0" smtClean="0">
                <a:latin typeface="Calibri" pitchFamily="34" charset="0"/>
              </a:rPr>
              <a:t>ATPM/Manual Collection Plan for Winter Months</a:t>
            </a:r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998228-A13B-4CE4-990E-5E3B79B3B24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581400"/>
            <a:ext cx="32004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28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Back Office Accomplishments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648200"/>
          </a:xfrm>
        </p:spPr>
        <p:txBody>
          <a:bodyPr/>
          <a:lstStyle/>
          <a:p>
            <a:r>
              <a:rPr lang="en-US" sz="2400" dirty="0" smtClean="0">
                <a:latin typeface="Calibri" pitchFamily="34" charset="0"/>
              </a:rPr>
              <a:t>Violation Processing Improvements</a:t>
            </a:r>
          </a:p>
          <a:p>
            <a:pPr lvl="1"/>
            <a:r>
              <a:rPr lang="en-US" sz="2000" dirty="0" smtClean="0">
                <a:latin typeface="Calibri" pitchFamily="34" charset="0"/>
              </a:rPr>
              <a:t>Notices to be sent out within 30 days of violation</a:t>
            </a:r>
          </a:p>
          <a:p>
            <a:pPr lvl="1"/>
            <a:r>
              <a:rPr lang="en-US" sz="2000" dirty="0" smtClean="0">
                <a:latin typeface="Calibri" pitchFamily="34" charset="0"/>
              </a:rPr>
              <a:t>Backlog </a:t>
            </a:r>
            <a:r>
              <a:rPr lang="en-US" sz="2000" dirty="0">
                <a:latin typeface="Calibri" pitchFamily="34" charset="0"/>
              </a:rPr>
              <a:t>of </a:t>
            </a:r>
            <a:r>
              <a:rPr lang="en-US" sz="2000" dirty="0" smtClean="0">
                <a:latin typeface="Calibri" pitchFamily="34" charset="0"/>
              </a:rPr>
              <a:t>images reviewed, notices to be mailed pending Act 206 process implemented </a:t>
            </a:r>
          </a:p>
          <a:p>
            <a:pPr lvl="1"/>
            <a:r>
              <a:rPr lang="en-US" sz="2000" dirty="0" smtClean="0">
                <a:latin typeface="Calibri" pitchFamily="34" charset="0"/>
              </a:rPr>
              <a:t>Out of State Violation Notices sent (YTD)</a:t>
            </a:r>
          </a:p>
          <a:p>
            <a:pPr lvl="2"/>
            <a:r>
              <a:rPr lang="en-US" sz="1800" dirty="0" smtClean="0">
                <a:latin typeface="Calibri" pitchFamily="34" charset="0"/>
              </a:rPr>
              <a:t>Texas - 670</a:t>
            </a:r>
          </a:p>
          <a:p>
            <a:pPr lvl="2"/>
            <a:r>
              <a:rPr lang="en-US" sz="1800" dirty="0">
                <a:latin typeface="Calibri" pitchFamily="34" charset="0"/>
              </a:rPr>
              <a:t>M</a:t>
            </a:r>
            <a:r>
              <a:rPr lang="en-US" sz="1800" dirty="0" smtClean="0">
                <a:latin typeface="Calibri" pitchFamily="34" charset="0"/>
              </a:rPr>
              <a:t>ississippi – 472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Calibri" pitchFamily="34" charset="0"/>
              </a:rPr>
              <a:t>Act </a:t>
            </a:r>
            <a:r>
              <a:rPr lang="en-US" sz="2400" dirty="0" smtClean="0">
                <a:latin typeface="Calibri" pitchFamily="34" charset="0"/>
              </a:rPr>
              <a:t>206 Being Implemented</a:t>
            </a:r>
            <a:endParaRPr lang="en-US" sz="2400" dirty="0">
              <a:latin typeface="Calibri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Became effective in June 2013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Reduces late </a:t>
            </a:r>
            <a:r>
              <a:rPr lang="en-US" sz="2000" dirty="0">
                <a:latin typeface="Calibri" pitchFamily="34" charset="0"/>
              </a:rPr>
              <a:t>notices from 3 to 1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>
                <a:latin typeface="Calibri" pitchFamily="34" charset="0"/>
              </a:rPr>
              <a:t>Reduces late fees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>
                <a:latin typeface="Calibri" pitchFamily="34" charset="0"/>
              </a:rPr>
              <a:t>Allows for communications by electronic </a:t>
            </a:r>
            <a:r>
              <a:rPr lang="en-US" sz="2000" dirty="0" smtClean="0">
                <a:latin typeface="Calibri" pitchFamily="34" charset="0"/>
              </a:rPr>
              <a:t>mail</a:t>
            </a:r>
            <a:endParaRPr lang="en-US" sz="2000" dirty="0">
              <a:latin typeface="Calibri" pitchFamily="34" charset="0"/>
            </a:endParaRPr>
          </a:p>
          <a:p>
            <a:endParaRPr lang="en-US" sz="3600" dirty="0" smtClean="0">
              <a:latin typeface="Calibri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998228-A13B-4CE4-990E-5E3B79B3B24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02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Customer Service Enhancements</a:t>
            </a: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98228-A13B-4CE4-990E-5E3B79B3B24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3300" dirty="0" smtClean="0"/>
              <a:t>Automated Notification Letters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Credit Card Expiration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Credit </a:t>
            </a:r>
            <a:r>
              <a:rPr lang="en-US" dirty="0"/>
              <a:t>Card Auto </a:t>
            </a:r>
            <a:r>
              <a:rPr lang="en-US" dirty="0" smtClean="0"/>
              <a:t>Replenishment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Low Account Balance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Negative Balance</a:t>
            </a:r>
          </a:p>
          <a:p>
            <a:r>
              <a:rPr lang="en-US" sz="3000" dirty="0" smtClean="0"/>
              <a:t>Guidelines for Resolution of Violations</a:t>
            </a:r>
          </a:p>
          <a:p>
            <a:r>
              <a:rPr lang="en-US" sz="3000" dirty="0" smtClean="0"/>
              <a:t>Violation Hearings Held Locally or Over Phone</a:t>
            </a:r>
            <a:endParaRPr lang="en-US" sz="3000" dirty="0"/>
          </a:p>
          <a:p>
            <a:endParaRPr lang="en-US" sz="4500" dirty="0" smtClean="0"/>
          </a:p>
          <a:p>
            <a:endParaRPr lang="en-US" sz="4500" dirty="0"/>
          </a:p>
        </p:txBody>
      </p:sp>
    </p:spTree>
    <p:extLst>
      <p:ext uri="{BB962C8B-B14F-4D97-AF65-F5344CB8AC3E}">
        <p14:creationId xmlns:p14="http://schemas.microsoft.com/office/powerpoint/2010/main" val="33923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Revenue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39624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Summer 2013 (Tolls Collected)</a:t>
            </a:r>
          </a:p>
          <a:p>
            <a:r>
              <a:rPr lang="en-US" sz="2400" dirty="0" smtClean="0"/>
              <a:t>Monthly Breakdown</a:t>
            </a:r>
          </a:p>
          <a:p>
            <a:pPr lvl="1"/>
            <a:r>
              <a:rPr lang="en-US" sz="2000" dirty="0" smtClean="0"/>
              <a:t>June	$511,362.99	</a:t>
            </a:r>
          </a:p>
          <a:p>
            <a:pPr lvl="1"/>
            <a:r>
              <a:rPr lang="en-US" sz="2000" dirty="0" smtClean="0"/>
              <a:t>July	$556,575.13 (Record High in Transactions)</a:t>
            </a:r>
          </a:p>
          <a:p>
            <a:pPr lvl="1"/>
            <a:r>
              <a:rPr lang="en-US" sz="2000" dirty="0" smtClean="0"/>
              <a:t>August	$575,622.73</a:t>
            </a:r>
          </a:p>
          <a:p>
            <a:r>
              <a:rPr lang="en-US" sz="2400" dirty="0" smtClean="0"/>
              <a:t>Collection Rate of 95% in lane</a:t>
            </a:r>
          </a:p>
          <a:p>
            <a:pPr marL="0" indent="0">
              <a:buNone/>
            </a:pPr>
            <a:r>
              <a:rPr lang="en-US" sz="2800" dirty="0" smtClean="0"/>
              <a:t>Historical Collected vs. Expected Tolls</a:t>
            </a:r>
            <a:endParaRPr lang="en-US" sz="2800" dirty="0"/>
          </a:p>
          <a:p>
            <a:r>
              <a:rPr lang="en-US" sz="2400" dirty="0" smtClean="0"/>
              <a:t>2011-2012	81% collected</a:t>
            </a:r>
          </a:p>
          <a:p>
            <a:r>
              <a:rPr lang="en-US" sz="2400" dirty="0" smtClean="0"/>
              <a:t>2012-2013	96% collected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998228-A13B-4CE4-990E-5E3B79B3B24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622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err="1" smtClean="0"/>
              <a:t>GeauxPass</a:t>
            </a:r>
            <a:r>
              <a:rPr lang="en-US" sz="3600" b="1" dirty="0" smtClean="0"/>
              <a:t> Efforts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029200" cy="4038600"/>
          </a:xfrm>
        </p:spPr>
        <p:txBody>
          <a:bodyPr/>
          <a:lstStyle/>
          <a:p>
            <a:r>
              <a:rPr lang="en-US" sz="2100" dirty="0" smtClean="0"/>
              <a:t>1,826 </a:t>
            </a:r>
            <a:r>
              <a:rPr lang="en-US" sz="2100" dirty="0"/>
              <a:t>Toll </a:t>
            </a:r>
            <a:r>
              <a:rPr lang="en-US" sz="2100" dirty="0" smtClean="0"/>
              <a:t>Tags Sold Since July 2013</a:t>
            </a:r>
          </a:p>
          <a:p>
            <a:r>
              <a:rPr lang="en-US" sz="2100" dirty="0" smtClean="0"/>
              <a:t>Open Road Tolling (ORT) transactions - 66</a:t>
            </a:r>
            <a:r>
              <a:rPr lang="en-US" sz="2100" dirty="0"/>
              <a:t>% </a:t>
            </a:r>
            <a:endParaRPr lang="en-US" sz="2100" dirty="0" smtClean="0"/>
          </a:p>
          <a:p>
            <a:pPr lvl="1"/>
            <a:r>
              <a:rPr lang="en-US" sz="2100" dirty="0" smtClean="0"/>
              <a:t>56</a:t>
            </a:r>
            <a:r>
              <a:rPr lang="en-US" sz="2100" dirty="0"/>
              <a:t>% </a:t>
            </a:r>
            <a:r>
              <a:rPr lang="en-US" sz="2100" dirty="0" smtClean="0"/>
              <a:t>toll </a:t>
            </a:r>
            <a:r>
              <a:rPr lang="en-US" sz="2100" dirty="0"/>
              <a:t>tag </a:t>
            </a:r>
            <a:endParaRPr lang="en-US" sz="2100" dirty="0" smtClean="0"/>
          </a:p>
          <a:p>
            <a:pPr lvl="1"/>
            <a:r>
              <a:rPr lang="en-US" sz="2100" dirty="0" smtClean="0"/>
              <a:t>10</a:t>
            </a:r>
            <a:r>
              <a:rPr lang="en-US" sz="2100" dirty="0"/>
              <a:t>% </a:t>
            </a:r>
            <a:r>
              <a:rPr lang="en-US" sz="2100" dirty="0" smtClean="0"/>
              <a:t>V-toll using  license plate image </a:t>
            </a:r>
          </a:p>
          <a:p>
            <a:r>
              <a:rPr lang="en-US" sz="2100" dirty="0" smtClean="0">
                <a:latin typeface="Calibri" pitchFamily="34" charset="0"/>
              </a:rPr>
              <a:t>Establishing a </a:t>
            </a:r>
            <a:r>
              <a:rPr lang="en-US" sz="2100" dirty="0">
                <a:latin typeface="Calibri" pitchFamily="34" charset="0"/>
              </a:rPr>
              <a:t>New User </a:t>
            </a:r>
            <a:r>
              <a:rPr lang="en-US" sz="2100" dirty="0" smtClean="0">
                <a:latin typeface="Calibri" pitchFamily="34" charset="0"/>
              </a:rPr>
              <a:t>Agreement</a:t>
            </a:r>
          </a:p>
          <a:p>
            <a:r>
              <a:rPr lang="en-US" sz="2100" dirty="0"/>
              <a:t>Toll </a:t>
            </a:r>
            <a:r>
              <a:rPr lang="en-US" sz="2100" dirty="0" smtClean="0"/>
              <a:t>Tag </a:t>
            </a:r>
            <a:r>
              <a:rPr lang="en-US" sz="2100" dirty="0"/>
              <a:t>Giveaways (</a:t>
            </a:r>
            <a:r>
              <a:rPr lang="en-US" sz="2100" dirty="0" smtClean="0"/>
              <a:t>La. </a:t>
            </a:r>
            <a:r>
              <a:rPr lang="en-US" sz="2100" dirty="0"/>
              <a:t>1 Coalition)</a:t>
            </a:r>
          </a:p>
          <a:p>
            <a:pPr lvl="1"/>
            <a:r>
              <a:rPr lang="en-US" sz="2100" dirty="0"/>
              <a:t>Acquired 1,000 additional </a:t>
            </a:r>
            <a:r>
              <a:rPr lang="en-US" sz="2100" dirty="0" smtClean="0"/>
              <a:t>tags:</a:t>
            </a:r>
          </a:p>
          <a:p>
            <a:pPr lvl="2"/>
            <a:r>
              <a:rPr lang="en-US" sz="2100" dirty="0" smtClean="0"/>
              <a:t>375 </a:t>
            </a:r>
            <a:r>
              <a:rPr lang="en-US" sz="2100" dirty="0"/>
              <a:t>handed out, 625 remaining</a:t>
            </a:r>
          </a:p>
          <a:p>
            <a:pPr lvl="1"/>
            <a:r>
              <a:rPr lang="en-US" sz="2100" dirty="0"/>
              <a:t>Requires </a:t>
            </a:r>
            <a:r>
              <a:rPr lang="en-US" sz="2100" dirty="0" smtClean="0"/>
              <a:t>minimum </a:t>
            </a:r>
            <a:r>
              <a:rPr lang="en-US" sz="2100" dirty="0"/>
              <a:t>of $30 </a:t>
            </a:r>
            <a:r>
              <a:rPr lang="en-US" sz="2100" dirty="0" smtClean="0"/>
              <a:t>to qualify</a:t>
            </a:r>
            <a:endParaRPr lang="en-US" sz="2100" dirty="0">
              <a:latin typeface="Calibri" pitchFamily="34" charset="0"/>
            </a:endParaRPr>
          </a:p>
          <a:p>
            <a:endParaRPr lang="en-US" sz="2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998228-A13B-4CE4-990E-5E3B79B3B24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5" name="Picture 4" descr="DOTD_GeauxPassLA1_June13_Final4Up.pdf - Adobe Reader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5" t="22545" r="58677" b="46909"/>
          <a:stretch/>
        </p:blipFill>
        <p:spPr>
          <a:xfrm>
            <a:off x="5641571" y="1295400"/>
            <a:ext cx="2892829" cy="2094808"/>
          </a:xfrm>
          <a:prstGeom prst="rect">
            <a:avLst/>
          </a:prstGeom>
        </p:spPr>
      </p:pic>
      <p:pic>
        <p:nvPicPr>
          <p:cNvPr id="6" name="Picture 5" descr="DOTD_GeauxPassLA1_June13_Final4Up.pdf - Adobe Reader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9" t="22424" r="58482" b="46788"/>
          <a:stretch/>
        </p:blipFill>
        <p:spPr>
          <a:xfrm>
            <a:off x="5608320" y="3429000"/>
            <a:ext cx="2926080" cy="211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93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Future Plans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419600"/>
          </a:xfrm>
        </p:spPr>
        <p:txBody>
          <a:bodyPr/>
          <a:lstStyle/>
          <a:p>
            <a:r>
              <a:rPr lang="en-US" sz="2400" dirty="0" smtClean="0"/>
              <a:t>Implement New AVI Multiprotocol Readers </a:t>
            </a:r>
          </a:p>
          <a:p>
            <a:pPr lvl="1"/>
            <a:r>
              <a:rPr lang="en-US" sz="2000" dirty="0" smtClean="0"/>
              <a:t>6B</a:t>
            </a:r>
            <a:r>
              <a:rPr lang="en-US" sz="2000" dirty="0"/>
              <a:t>, 6C, and IAG </a:t>
            </a:r>
            <a:r>
              <a:rPr lang="en-US" sz="2000" dirty="0" smtClean="0"/>
              <a:t>technology</a:t>
            </a:r>
          </a:p>
          <a:p>
            <a:pPr lvl="1"/>
            <a:r>
              <a:rPr lang="en-US" sz="2000" dirty="0" smtClean="0"/>
              <a:t>Supports national interoperability </a:t>
            </a:r>
          </a:p>
          <a:p>
            <a:r>
              <a:rPr lang="en-US" sz="2400" dirty="0" smtClean="0"/>
              <a:t>Exploring Single-Trip Payment Option</a:t>
            </a:r>
          </a:p>
          <a:p>
            <a:pPr lvl="1"/>
            <a:r>
              <a:rPr lang="en-US" sz="2000" dirty="0" smtClean="0"/>
              <a:t>Alternate means of payment instead of cash, faster</a:t>
            </a:r>
          </a:p>
          <a:p>
            <a:pPr lvl="1"/>
            <a:r>
              <a:rPr lang="en-US" sz="2000" dirty="0" smtClean="0"/>
              <a:t>More effective use of ATPM’s</a:t>
            </a:r>
          </a:p>
          <a:p>
            <a:r>
              <a:rPr lang="en-US" sz="2400" dirty="0" smtClean="0"/>
              <a:t>New Legislation</a:t>
            </a:r>
          </a:p>
          <a:p>
            <a:pPr lvl="1"/>
            <a:r>
              <a:rPr lang="en-US" sz="2000" dirty="0" smtClean="0"/>
              <a:t>Simplify toll schedule</a:t>
            </a:r>
          </a:p>
          <a:p>
            <a:pPr lvl="1"/>
            <a:r>
              <a:rPr lang="en-US" sz="2000" dirty="0" smtClean="0"/>
              <a:t>Implement toll differential</a:t>
            </a:r>
          </a:p>
          <a:p>
            <a:r>
              <a:rPr lang="en-US" sz="2400" dirty="0" smtClean="0"/>
              <a:t>RFP for Back Office Operations</a:t>
            </a:r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998228-A13B-4CE4-990E-5E3B79B3B24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62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 smtClean="0"/>
              <a:t>Questions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998228-A13B-4CE4-990E-5E3B79B3B24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0"/>
            <a:ext cx="6553200" cy="3485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449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MPDR Presentation">
      <a:dk1>
        <a:sysClr val="windowText" lastClr="000000"/>
      </a:dk1>
      <a:lt1>
        <a:sysClr val="window" lastClr="FFFFFF"/>
      </a:lt1>
      <a:dk2>
        <a:srgbClr val="4D4D4D"/>
      </a:dk2>
      <a:lt2>
        <a:srgbClr val="EEECE1"/>
      </a:lt2>
      <a:accent1>
        <a:srgbClr val="E1B739"/>
      </a:accent1>
      <a:accent2>
        <a:srgbClr val="B54328"/>
      </a:accent2>
      <a:accent3>
        <a:srgbClr val="93AD59"/>
      </a:accent3>
      <a:accent4>
        <a:srgbClr val="008479"/>
      </a:accent4>
      <a:accent5>
        <a:srgbClr val="CC6928"/>
      </a:accent5>
      <a:accent6>
        <a:srgbClr val="7F7F7F"/>
      </a:accent6>
      <a:hlink>
        <a:srgbClr val="BFBFBF"/>
      </a:hlink>
      <a:folHlink>
        <a:srgbClr val="938953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OTD Logo Custom Theme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EffectiveDate xmlns="d68225cd-b3fe-4a4c-9ac5-4bdd8209ce7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6EECBFF0040B41835FEFC170684D62" ma:contentTypeVersion="0" ma:contentTypeDescription="Create a new document." ma:contentTypeScope="" ma:versionID="100b4b86ce18f3d3e3e2ea575b7dae16">
  <xsd:schema xmlns:xsd="http://www.w3.org/2001/XMLSchema" xmlns:xs="http://www.w3.org/2001/XMLSchema" xmlns:p="http://schemas.microsoft.com/office/2006/metadata/properties" xmlns:ns1="http://schemas.microsoft.com/sharepoint/v3" xmlns:ns2="d68225cd-b3fe-4a4c-9ac5-4bdd8209ce74" targetNamespace="http://schemas.microsoft.com/office/2006/metadata/properties" ma:root="true" ma:fieldsID="86399baa06ca080addd0fd2b0652a050" ns1:_="" ns2:_="">
    <xsd:import namespace="http://schemas.microsoft.com/sharepoint/v3"/>
    <xsd:import namespace="d68225cd-b3fe-4a4c-9ac5-4bdd8209ce74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Effective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8225cd-b3fe-4a4c-9ac5-4bdd8209ce74" elementFormDefault="qualified">
    <xsd:import namespace="http://schemas.microsoft.com/office/2006/documentManagement/types"/>
    <xsd:import namespace="http://schemas.microsoft.com/office/infopath/2007/PartnerControls"/>
    <xsd:element name="EffectiveDate" ma:index="12" nillable="true" ma:displayName="Effective Date" ma:format="DateOnly" ma:internalName="Effective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 ma:index="11" ma:displayName="Description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42CF215-77EC-4C60-AD7F-948FAAF0751A}"/>
</file>

<file path=customXml/itemProps2.xml><?xml version="1.0" encoding="utf-8"?>
<ds:datastoreItem xmlns:ds="http://schemas.openxmlformats.org/officeDocument/2006/customXml" ds:itemID="{A2699F16-E084-4777-BA07-BB92916AAA73}"/>
</file>

<file path=customXml/itemProps3.xml><?xml version="1.0" encoding="utf-8"?>
<ds:datastoreItem xmlns:ds="http://schemas.openxmlformats.org/officeDocument/2006/customXml" ds:itemID="{1E2A13B0-519C-4E52-B039-52A45FFDE2D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6848</TotalTime>
  <Words>270</Words>
  <Application>Microsoft Office PowerPoint</Application>
  <PresentationFormat>On-screen Show (4:3)</PresentationFormat>
  <Paragraphs>75</Paragraphs>
  <Slides>8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Custom Design</vt:lpstr>
      <vt:lpstr>DOTD Logo Custom Theme 1</vt:lpstr>
      <vt:lpstr>Acrobat Document</vt:lpstr>
      <vt:lpstr>Status Report on La. 1 Toll  Operations</vt:lpstr>
      <vt:lpstr>Previous Improvements</vt:lpstr>
      <vt:lpstr>Back Office Accomplishments</vt:lpstr>
      <vt:lpstr>Customer Service Enhancements</vt:lpstr>
      <vt:lpstr>Revenue</vt:lpstr>
      <vt:lpstr>GeauxPass Efforts</vt:lpstr>
      <vt:lpstr>Future Plans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StevenPierre</dc:creator>
  <cp:lastModifiedBy>d4717</cp:lastModifiedBy>
  <cp:revision>428</cp:revision>
  <cp:lastPrinted>2012-12-12T05:51:10Z</cp:lastPrinted>
  <dcterms:created xsi:type="dcterms:W3CDTF">2008-07-10T17:37:41Z</dcterms:created>
  <dcterms:modified xsi:type="dcterms:W3CDTF">2013-10-10T15:20:28Z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0x010100056EECBFF0040B41835FEFC170684D62</vt:lpwstr>
  </property>
  <property fmtid="{D5CDD505-2E9C-101B-9397-08002B2CF9AE}" pid="3" name="TemplateUrl">
    <vt:lpwstr/>
  </property>
  <property fmtid="{D5CDD505-2E9C-101B-9397-08002B2CF9AE}" pid="4" name="Order">
    <vt:r8>2100</vt:r8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xd_Signature">
    <vt:bool>false</vt:bool>
  </property>
  <property fmtid="{D5CDD505-2E9C-101B-9397-08002B2CF9AE}" pid="8" name="xd_ProgID">
    <vt:lpwstr/>
  </property>
</Properties>
</file>